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4"/>
  </p:sldMasterIdLst>
  <p:sldIdLst>
    <p:sldId id="257" r:id="rId5"/>
    <p:sldId id="262" r:id="rId6"/>
    <p:sldId id="272" r:id="rId7"/>
    <p:sldId id="264" r:id="rId8"/>
    <p:sldId id="266" r:id="rId9"/>
    <p:sldId id="267" r:id="rId10"/>
    <p:sldId id="268" r:id="rId11"/>
    <p:sldId id="281" r:id="rId12"/>
    <p:sldId id="269" r:id="rId13"/>
    <p:sldId id="273" r:id="rId14"/>
    <p:sldId id="270" r:id="rId15"/>
    <p:sldId id="274" r:id="rId16"/>
    <p:sldId id="275" r:id="rId17"/>
    <p:sldId id="276" r:id="rId18"/>
    <p:sldId id="286" r:id="rId19"/>
    <p:sldId id="282" r:id="rId20"/>
    <p:sldId id="277" r:id="rId21"/>
    <p:sldId id="279" r:id="rId22"/>
    <p:sldId id="288" r:id="rId23"/>
    <p:sldId id="289" r:id="rId24"/>
    <p:sldId id="287"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50" d="100"/>
          <a:sy n="50" d="100"/>
        </p:scale>
        <p:origin x="-1500" y="-6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98620" y="4345230"/>
            <a:ext cx="10363200" cy="916230"/>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98620" y="5261460"/>
            <a:ext cx="8534400" cy="610820"/>
          </a:xfrm>
        </p:spPr>
        <p:txBody>
          <a:bodyPr>
            <a:normAutofit/>
          </a:bodyPr>
          <a:lstStyle>
            <a:lvl1pPr marL="0" indent="0" algn="l">
              <a:buNone/>
              <a:defRPr sz="2600">
                <a:solidFill>
                  <a:srgbClr val="43CE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2/3/2022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FA2B21-3FCD-4721-B95C-427943F61125}" type="datetime1">
              <a:rPr lang="en-US" smtClean="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286657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FA2B21-3FCD-4721-B95C-427943F61125}" type="datetime1">
              <a:rPr lang="en-US" smtClean="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93609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75" y="609601"/>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0977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1291131"/>
            <a:ext cx="10972800" cy="458115"/>
          </a:xfrm>
        </p:spPr>
        <p:txBody>
          <a:bodyPr>
            <a:normAutofit/>
          </a:bodyPr>
          <a:lstStyle>
            <a:lvl1pPr algn="l">
              <a:defRPr sz="3600">
                <a:solidFill>
                  <a:srgbClr val="43C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98620" y="1901950"/>
            <a:ext cx="10972800" cy="3766098"/>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644713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27474" y="527605"/>
            <a:ext cx="9354927" cy="610820"/>
          </a:xfrm>
        </p:spPr>
        <p:txBody>
          <a:bodyPr>
            <a:normAutofit/>
          </a:bodyPr>
          <a:lstStyle>
            <a:lvl1pPr algn="l">
              <a:defRPr sz="3600">
                <a:solidFill>
                  <a:srgbClr val="43CE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227474" y="1291130"/>
            <a:ext cx="9354927"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939139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FA2B21-3FCD-4721-B95C-427943F61125}" type="datetime1">
              <a:rPr lang="en-US" smtClean="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567918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2227" y="1138425"/>
            <a:ext cx="10972800" cy="610820"/>
          </a:xfrm>
        </p:spPr>
        <p:txBody>
          <a:bodyPr>
            <a:normAutofit/>
          </a:bodyPr>
          <a:lstStyle>
            <a:lvl1pPr algn="l">
              <a:defRPr sz="3600">
                <a:solidFill>
                  <a:srgbClr val="43CE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02227" y="1730202"/>
            <a:ext cx="5386917"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02227" y="2360065"/>
            <a:ext cx="5386917"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2388" y="1730202"/>
            <a:ext cx="5389033"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2388" y="2360065"/>
            <a:ext cx="5389033"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229119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9A96C99-B8F8-4528-BD05-0E16E943DC09}" type="datetime1">
              <a:rPr lang="en-US" smtClean="0"/>
              <a:t>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44526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2/3/2022</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 xmlns:a16="http://schemas.microsoft.com/office/drawing/2014/main" id="{8045422F-7258-40AC-BD2E-2469AA44892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Layer>
                </a14:imgProps>
              </a:ext>
              <a:ext uri="{28A0092B-C50C-407E-A947-70E740481C1C}">
                <a14:useLocalDpi xmlns:a14="http://schemas.microsoft.com/office/drawing/2010/main" val="0"/>
              </a:ext>
            </a:extLst>
          </a:blip>
          <a:srcRect/>
          <a:stretch/>
        </p:blipFill>
        <p:spPr>
          <a:xfrm>
            <a:off x="21" y="10"/>
            <a:ext cx="12191980" cy="6857990"/>
          </a:xfrm>
          <a:prstGeom prst="rect">
            <a:avLst/>
          </a:prstGeom>
          <a:blipFill>
            <a:blip r:embed="rId4"/>
            <a:stretch>
              <a:fillRect/>
            </a:stretch>
          </a:blipFill>
        </p:spPr>
      </p:pic>
      <p:pic>
        <p:nvPicPr>
          <p:cNvPr id="7" name="Picture 6">
            <a:extLst>
              <a:ext uri="{FF2B5EF4-FFF2-40B4-BE49-F238E27FC236}">
                <a16:creationId xmlns="" xmlns:a16="http://schemas.microsoft.com/office/drawing/2014/main" id="{7653B039-7932-4527-8FF6-A82387B6CA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6747" y="2095500"/>
            <a:ext cx="4180205" cy="2609850"/>
          </a:xfrm>
          <a:prstGeom prst="rect">
            <a:avLst/>
          </a:prstGeom>
          <a:noFill/>
          <a:ln>
            <a:noFill/>
          </a:ln>
        </p:spPr>
      </p:pic>
      <p:sp>
        <p:nvSpPr>
          <p:cNvPr id="4" name="Rectangle: Rounded Corners 3">
            <a:extLst>
              <a:ext uri="{FF2B5EF4-FFF2-40B4-BE49-F238E27FC236}">
                <a16:creationId xmlns="" xmlns:a16="http://schemas.microsoft.com/office/drawing/2014/main" id="{C39EDC44-88C7-4131-8FC1-861304C2F339}"/>
              </a:ext>
            </a:extLst>
          </p:cNvPr>
          <p:cNvSpPr/>
          <p:nvPr/>
        </p:nvSpPr>
        <p:spPr>
          <a:xfrm>
            <a:off x="5861011" y="1975104"/>
            <a:ext cx="5120640" cy="29077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26" name="Picture 2" descr="Data Science Internship in Noida at Flip Robo Technologies | Internshala">
            <a:extLst>
              <a:ext uri="{FF2B5EF4-FFF2-40B4-BE49-F238E27FC236}">
                <a16:creationId xmlns="" xmlns:a16="http://schemas.microsoft.com/office/drawing/2014/main" id="{026A99DA-99FF-4862-9DF9-0C62AD1925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746" y="2594457"/>
            <a:ext cx="3452579"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0" y="1559560"/>
            <a:ext cx="11830050" cy="5126990"/>
          </a:xfrm>
          <a:prstGeom prst="rect">
            <a:avLst/>
          </a:prstGeom>
        </p:spPr>
      </p:pic>
    </p:spTree>
    <p:extLst>
      <p:ext uri="{BB962C8B-B14F-4D97-AF65-F5344CB8AC3E}">
        <p14:creationId xmlns:p14="http://schemas.microsoft.com/office/powerpoint/2010/main" val="2443937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 xmlns:a16="http://schemas.microsoft.com/office/drawing/2014/main" id="{6692EA9E-1565-46FB-8D22-DD7E4A4A2BA6}"/>
              </a:ext>
            </a:extLst>
          </p:cNvPr>
          <p:cNvSpPr>
            <a:spLocks noChangeArrowheads="1"/>
          </p:cNvSpPr>
          <p:nvPr/>
        </p:nvSpPr>
        <p:spPr bwMode="auto">
          <a:xfrm>
            <a:off x="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12">
            <a:extLst>
              <a:ext uri="{FF2B5EF4-FFF2-40B4-BE49-F238E27FC236}">
                <a16:creationId xmlns="" xmlns:a16="http://schemas.microsoft.com/office/drawing/2014/main" id="{ED47E845-842A-4090-A48A-1795D86BBC7D}"/>
              </a:ext>
            </a:extLst>
          </p:cNvPr>
          <p:cNvSpPr>
            <a:spLocks noChangeArrowheads="1"/>
          </p:cNvSpPr>
          <p:nvPr/>
        </p:nvSpPr>
        <p:spPr bwMode="auto">
          <a:xfrm>
            <a:off x="-685799" y="5011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13">
            <a:extLst>
              <a:ext uri="{FF2B5EF4-FFF2-40B4-BE49-F238E27FC236}">
                <a16:creationId xmlns="" xmlns:a16="http://schemas.microsoft.com/office/drawing/2014/main" id="{841E98BB-845B-4862-834A-EB3D24186A04}"/>
              </a:ext>
            </a:extLst>
          </p:cNvPr>
          <p:cNvSpPr>
            <a:spLocks noChangeArrowheads="1"/>
          </p:cNvSpPr>
          <p:nvPr/>
        </p:nvSpPr>
        <p:spPr bwMode="auto">
          <a:xfrm>
            <a:off x="-685799" y="56001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561974" y="1243647"/>
            <a:ext cx="11287125" cy="5233353"/>
          </a:xfrm>
          <a:prstGeom prst="rect">
            <a:avLst/>
          </a:prstGeom>
        </p:spPr>
      </p:pic>
    </p:spTree>
    <p:extLst>
      <p:ext uri="{BB962C8B-B14F-4D97-AF65-F5344CB8AC3E}">
        <p14:creationId xmlns:p14="http://schemas.microsoft.com/office/powerpoint/2010/main" val="19016313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 xmlns:a16="http://schemas.microsoft.com/office/drawing/2014/main" id="{824981FA-9057-4D4D-A985-C59734FE38A6}"/>
              </a:ext>
            </a:extLst>
          </p:cNvPr>
          <p:cNvSpPr/>
          <p:nvPr/>
        </p:nvSpPr>
        <p:spPr>
          <a:xfrm flipH="1" flipV="1">
            <a:off x="1135377" y="1038462"/>
            <a:ext cx="4127083" cy="33588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Oval 5">
            <a:extLst>
              <a:ext uri="{FF2B5EF4-FFF2-40B4-BE49-F238E27FC236}">
                <a16:creationId xmlns="" xmlns:a16="http://schemas.microsoft.com/office/drawing/2014/main" id="{4056FD67-8089-4CE6-B84D-079DEF7D6503}"/>
              </a:ext>
            </a:extLst>
          </p:cNvPr>
          <p:cNvSpPr/>
          <p:nvPr/>
        </p:nvSpPr>
        <p:spPr>
          <a:xfrm>
            <a:off x="7068621" y="1461899"/>
            <a:ext cx="4075351" cy="28778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533400" y="1379855"/>
            <a:ext cx="11087100" cy="5478145"/>
          </a:xfrm>
          <a:prstGeom prst="rect">
            <a:avLst/>
          </a:prstGeom>
        </p:spPr>
      </p:pic>
    </p:spTree>
    <p:extLst>
      <p:ext uri="{BB962C8B-B14F-4D97-AF65-F5344CB8AC3E}">
        <p14:creationId xmlns:p14="http://schemas.microsoft.com/office/powerpoint/2010/main" val="41974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52450" y="1407160"/>
            <a:ext cx="11048999" cy="5069840"/>
          </a:xfrm>
          <a:prstGeom prst="rect">
            <a:avLst/>
          </a:prstGeom>
        </p:spPr>
      </p:pic>
    </p:spTree>
    <p:extLst>
      <p:ext uri="{BB962C8B-B14F-4D97-AF65-F5344CB8AC3E}">
        <p14:creationId xmlns:p14="http://schemas.microsoft.com/office/powerpoint/2010/main" val="3845091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76250" y="1268094"/>
            <a:ext cx="11487150" cy="5151755"/>
          </a:xfrm>
          <a:prstGeom prst="rect">
            <a:avLst/>
          </a:prstGeom>
        </p:spPr>
      </p:pic>
    </p:spTree>
    <p:extLst>
      <p:ext uri="{BB962C8B-B14F-4D97-AF65-F5344CB8AC3E}">
        <p14:creationId xmlns:p14="http://schemas.microsoft.com/office/powerpoint/2010/main" val="14719983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361950" y="1628774"/>
            <a:ext cx="11525250" cy="4886325"/>
          </a:xfrm>
          <a:prstGeom prst="rect">
            <a:avLst/>
          </a:prstGeom>
        </p:spPr>
      </p:pic>
    </p:spTree>
    <p:extLst>
      <p:ext uri="{BB962C8B-B14F-4D97-AF65-F5344CB8AC3E}">
        <p14:creationId xmlns:p14="http://schemas.microsoft.com/office/powerpoint/2010/main" val="727342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90550" y="1543050"/>
            <a:ext cx="11201400" cy="4933950"/>
          </a:xfrm>
          <a:prstGeom prst="rect">
            <a:avLst/>
          </a:prstGeom>
        </p:spPr>
      </p:pic>
    </p:spTree>
    <p:extLst>
      <p:ext uri="{BB962C8B-B14F-4D97-AF65-F5344CB8AC3E}">
        <p14:creationId xmlns:p14="http://schemas.microsoft.com/office/powerpoint/2010/main" val="3643309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70949F-C7E2-4E25-BA1B-82533D6A147B}"/>
              </a:ext>
            </a:extLst>
          </p:cNvPr>
          <p:cNvSpPr>
            <a:spLocks noGrp="1"/>
          </p:cNvSpPr>
          <p:nvPr>
            <p:ph type="title"/>
          </p:nvPr>
        </p:nvSpPr>
        <p:spPr>
          <a:xfrm>
            <a:off x="913776" y="207039"/>
            <a:ext cx="10364451" cy="953429"/>
          </a:xfrm>
        </p:spPr>
        <p:txBody>
          <a:bodyPr>
            <a:normAutofit/>
          </a:bodyPr>
          <a:lstStyle/>
          <a:p>
            <a:r>
              <a:rPr lang="en-US" b="1" u="sng" dirty="0">
                <a:solidFill>
                  <a:schemeClr val="tx1"/>
                </a:solidFill>
                <a:effectLst/>
                <a:latin typeface="Calibri" panose="020F0502020204030204" pitchFamily="34" charset="0"/>
                <a:ea typeface="Times New Roman" panose="02020603050405020304" pitchFamily="18" charset="0"/>
              </a:rPr>
              <a:t>Key Findings of the study</a:t>
            </a:r>
            <a:endParaRPr lang="en-IN" b="1" dirty="0">
              <a:solidFill>
                <a:schemeClr val="tx1"/>
              </a:solidFill>
            </a:endParaRPr>
          </a:p>
        </p:txBody>
      </p:sp>
      <p:sp>
        <p:nvSpPr>
          <p:cNvPr id="3" name="Content Placeholder 2">
            <a:extLst>
              <a:ext uri="{FF2B5EF4-FFF2-40B4-BE49-F238E27FC236}">
                <a16:creationId xmlns="" xmlns:a16="http://schemas.microsoft.com/office/drawing/2014/main" id="{060C1494-6EBA-4878-8BC5-44152FBECE6B}"/>
              </a:ext>
            </a:extLst>
          </p:cNvPr>
          <p:cNvSpPr>
            <a:spLocks noGrp="1"/>
          </p:cNvSpPr>
          <p:nvPr>
            <p:ph idx="1"/>
          </p:nvPr>
        </p:nvSpPr>
        <p:spPr>
          <a:xfrm>
            <a:off x="883295" y="1713475"/>
            <a:ext cx="10363827" cy="4366517"/>
          </a:xfrm>
        </p:spPr>
        <p:txBody>
          <a:bodyPr>
            <a:noAutofit/>
          </a:bodyPr>
          <a:lstStyle/>
          <a:p>
            <a:pPr lvl="0">
              <a:buFont typeface="Wingdings" pitchFamily="2" charset="2"/>
              <a:buChar char="q"/>
            </a:pPr>
            <a:r>
              <a:rPr lang="en-US" sz="3200" dirty="0"/>
              <a:t>Air-</a:t>
            </a:r>
            <a:r>
              <a:rPr lang="en-US" sz="3200" dirty="0" err="1"/>
              <a:t>india</a:t>
            </a:r>
            <a:r>
              <a:rPr lang="en-US" sz="3200" dirty="0"/>
              <a:t> is the popular airlines among all other. </a:t>
            </a:r>
            <a:r>
              <a:rPr lang="en-US" sz="3200" dirty="0" err="1"/>
              <a:t>Vistara</a:t>
            </a:r>
            <a:r>
              <a:rPr lang="en-US" sz="3200" dirty="0"/>
              <a:t> is the 2</a:t>
            </a:r>
            <a:r>
              <a:rPr lang="en-US" sz="3200" baseline="30000" dirty="0"/>
              <a:t>nd</a:t>
            </a:r>
            <a:r>
              <a:rPr lang="en-US" sz="3200" dirty="0"/>
              <a:t> most popular one. </a:t>
            </a:r>
          </a:p>
          <a:p>
            <a:pPr lvl="0">
              <a:buFont typeface="Wingdings" pitchFamily="2" charset="2"/>
              <a:buChar char="q"/>
            </a:pPr>
            <a:r>
              <a:rPr lang="en-US" sz="3200" dirty="0"/>
              <a:t>Bangalore and Delhi is the preferred location.</a:t>
            </a:r>
          </a:p>
          <a:p>
            <a:pPr lvl="0">
              <a:buFont typeface="Wingdings" pitchFamily="2" charset="2"/>
              <a:buChar char="q"/>
            </a:pPr>
            <a:r>
              <a:rPr lang="en-US" sz="3200" dirty="0"/>
              <a:t>Airline companies preferred to make 1 stop flights as it helps to go economical. </a:t>
            </a:r>
          </a:p>
          <a:p>
            <a:pPr lvl="0">
              <a:buFont typeface="Wingdings" pitchFamily="2" charset="2"/>
              <a:buChar char="q"/>
            </a:pPr>
            <a:r>
              <a:rPr lang="en-US" sz="3200" dirty="0"/>
              <a:t>The prices got increase with the stoppage increase. </a:t>
            </a:r>
          </a:p>
          <a:p>
            <a:pPr lvl="0">
              <a:buFont typeface="Wingdings" pitchFamily="2" charset="2"/>
              <a:buChar char="q"/>
            </a:pPr>
            <a:r>
              <a:rPr lang="en-US" sz="3200" dirty="0"/>
              <a:t>As we increases the range of dates the prices starts decreasing. So it has a negative correlation.</a:t>
            </a:r>
          </a:p>
        </p:txBody>
      </p:sp>
    </p:spTree>
    <p:extLst>
      <p:ext uri="{BB962C8B-B14F-4D97-AF65-F5344CB8AC3E}">
        <p14:creationId xmlns:p14="http://schemas.microsoft.com/office/powerpoint/2010/main" val="1386596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404C12-7D2C-41E9-92DC-73AAABBA0787}"/>
              </a:ext>
            </a:extLst>
          </p:cNvPr>
          <p:cNvSpPr>
            <a:spLocks noGrp="1"/>
          </p:cNvSpPr>
          <p:nvPr>
            <p:ph type="title"/>
          </p:nvPr>
        </p:nvSpPr>
        <p:spPr>
          <a:xfrm>
            <a:off x="220465" y="0"/>
            <a:ext cx="9760451" cy="1117816"/>
          </a:xfrm>
        </p:spPr>
        <p:txBody>
          <a:bodyPr>
            <a:normAutofit/>
          </a:bodyPr>
          <a:lstStyle/>
          <a:p>
            <a:r>
              <a:rPr lang="en-US" u="sng" dirty="0">
                <a:solidFill>
                  <a:schemeClr val="tx1"/>
                </a:solidFill>
                <a:effectLst/>
                <a:latin typeface="Calibri" panose="020F0502020204030204" pitchFamily="34" charset="0"/>
                <a:ea typeface="Times New Roman" panose="02020603050405020304" pitchFamily="18" charset="0"/>
              </a:rPr>
              <a:t>Conclusions of the Study</a:t>
            </a:r>
            <a:endParaRPr lang="en-IN" sz="6000" dirty="0">
              <a:solidFill>
                <a:schemeClr val="tx1"/>
              </a:solidFill>
            </a:endParaRPr>
          </a:p>
        </p:txBody>
      </p:sp>
      <p:sp>
        <p:nvSpPr>
          <p:cNvPr id="3" name="Content Placeholder 2">
            <a:extLst>
              <a:ext uri="{FF2B5EF4-FFF2-40B4-BE49-F238E27FC236}">
                <a16:creationId xmlns="" xmlns:a16="http://schemas.microsoft.com/office/drawing/2014/main" id="{6916EDFF-4D6E-46C4-AA6E-8A4BF285A16A}"/>
              </a:ext>
            </a:extLst>
          </p:cNvPr>
          <p:cNvSpPr>
            <a:spLocks noGrp="1"/>
          </p:cNvSpPr>
          <p:nvPr>
            <p:ph idx="1"/>
          </p:nvPr>
        </p:nvSpPr>
        <p:spPr>
          <a:xfrm>
            <a:off x="1023677" y="1697561"/>
            <a:ext cx="10363827" cy="4379389"/>
          </a:xfrm>
        </p:spPr>
        <p:txBody>
          <a:bodyPr>
            <a:noAutofit/>
          </a:bodyPr>
          <a:lstStyle/>
          <a:p>
            <a:r>
              <a:rPr lang="en-US" sz="3200" b="1" dirty="0"/>
              <a:t>After refining the data we have tested different models like Linear Regression,  </a:t>
            </a:r>
            <a:br>
              <a:rPr lang="en-US" sz="3200" b="1" dirty="0"/>
            </a:br>
            <a:r>
              <a:rPr lang="en-US" sz="3200" b="1" dirty="0" smtClean="0"/>
              <a:t>SVR</a:t>
            </a:r>
            <a:r>
              <a:rPr lang="en-US" sz="3200" b="1" dirty="0"/>
              <a:t>, Decision Tree Regressor, K Neighbors Regressor, Random Forest Regressor,               </a:t>
            </a:r>
            <a:br>
              <a:rPr lang="en-US" sz="3200" b="1" dirty="0"/>
            </a:br>
            <a:r>
              <a:rPr lang="en-US" sz="3200" b="1" dirty="0" smtClean="0"/>
              <a:t>Ada </a:t>
            </a:r>
            <a:r>
              <a:rPr lang="en-US" sz="3200" b="1" dirty="0"/>
              <a:t>Boost Regressor and the Gradient Boosting Regressor. After checking all this </a:t>
            </a:r>
            <a:r>
              <a:rPr lang="en-US" sz="3200" b="1" dirty="0" smtClean="0"/>
              <a:t>we </a:t>
            </a:r>
            <a:r>
              <a:rPr lang="en-US" sz="3200" b="1" dirty="0"/>
              <a:t>have found that the Random Forest Regressor has provided the best result. </a:t>
            </a:r>
            <a:br>
              <a:rPr lang="en-US" sz="3200" b="1" dirty="0"/>
            </a:br>
            <a:r>
              <a:rPr lang="en-US" sz="3200" b="1" dirty="0" smtClean="0"/>
              <a:t>The </a:t>
            </a:r>
            <a:r>
              <a:rPr lang="en-US" sz="3200" b="1" dirty="0"/>
              <a:t>score of the same is mention below.</a:t>
            </a:r>
            <a:endParaRPr lang="en-IN" sz="3200" b="1" dirty="0"/>
          </a:p>
        </p:txBody>
      </p:sp>
    </p:spTree>
    <p:extLst>
      <p:ext uri="{BB962C8B-B14F-4D97-AF65-F5344CB8AC3E}">
        <p14:creationId xmlns:p14="http://schemas.microsoft.com/office/powerpoint/2010/main" val="4030271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16254" t="31905" r="44576" b="9884"/>
          <a:stretch/>
        </p:blipFill>
        <p:spPr>
          <a:xfrm>
            <a:off x="461962" y="1300161"/>
            <a:ext cx="10968038" cy="5138739"/>
          </a:xfrm>
          <a:prstGeom prst="rect">
            <a:avLst/>
          </a:prstGeom>
        </p:spPr>
      </p:pic>
    </p:spTree>
    <p:extLst>
      <p:ext uri="{BB962C8B-B14F-4D97-AF65-F5344CB8AC3E}">
        <p14:creationId xmlns:p14="http://schemas.microsoft.com/office/powerpoint/2010/main" val="2821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03DCA0-BA2A-48AA-92E2-D29B31AA7CE3}"/>
              </a:ext>
            </a:extLst>
          </p:cNvPr>
          <p:cNvSpPr>
            <a:spLocks noGrp="1"/>
          </p:cNvSpPr>
          <p:nvPr>
            <p:ph type="ctrTitle"/>
          </p:nvPr>
        </p:nvSpPr>
        <p:spPr>
          <a:xfrm>
            <a:off x="941520" y="3354630"/>
            <a:ext cx="10363200" cy="916230"/>
          </a:xfrm>
        </p:spPr>
        <p:txBody>
          <a:bodyPr>
            <a:normAutofit/>
          </a:bodyPr>
          <a:lstStyle/>
          <a:p>
            <a:pPr algn="ctr"/>
            <a:r>
              <a:rPr lang="en-US" sz="5400" dirty="0" smtClean="0"/>
              <a:t>“</a:t>
            </a:r>
            <a:r>
              <a:rPr lang="en-US" sz="5400" u="sng" dirty="0"/>
              <a:t>FLIGHT PRICE PREDICTION</a:t>
            </a:r>
            <a:r>
              <a:rPr lang="en-US" sz="5400" dirty="0" smtClean="0"/>
              <a:t>”</a:t>
            </a:r>
            <a:endParaRPr lang="en-US" sz="5400" dirty="0"/>
          </a:p>
        </p:txBody>
      </p:sp>
      <p:sp>
        <p:nvSpPr>
          <p:cNvPr id="3" name="Subtitle 2">
            <a:extLst>
              <a:ext uri="{FF2B5EF4-FFF2-40B4-BE49-F238E27FC236}">
                <a16:creationId xmlns="" xmlns:a16="http://schemas.microsoft.com/office/drawing/2014/main" id="{DF3991A0-10E1-4425-8D75-85109CDBED79}"/>
              </a:ext>
            </a:extLst>
          </p:cNvPr>
          <p:cNvSpPr>
            <a:spLocks noGrp="1"/>
          </p:cNvSpPr>
          <p:nvPr>
            <p:ph type="subTitle" idx="1"/>
          </p:nvPr>
        </p:nvSpPr>
        <p:spPr>
          <a:xfrm>
            <a:off x="8974985" y="5691990"/>
            <a:ext cx="2991300" cy="788820"/>
          </a:xfrm>
        </p:spPr>
        <p:txBody>
          <a:bodyPr>
            <a:noAutofit/>
          </a:bodyPr>
          <a:lstStyle/>
          <a:p>
            <a:r>
              <a:rPr lang="en-US" sz="2800" b="1" dirty="0" smtClean="0">
                <a:solidFill>
                  <a:schemeClr val="bg1"/>
                </a:solidFill>
              </a:rPr>
              <a:t>Submitted by:</a:t>
            </a:r>
            <a:endParaRPr lang="en-IN" sz="2800" b="1" dirty="0" smtClean="0">
              <a:solidFill>
                <a:schemeClr val="bg1"/>
              </a:solidFill>
            </a:endParaRPr>
          </a:p>
          <a:p>
            <a:r>
              <a:rPr lang="en-US" sz="2800" b="1" dirty="0" smtClean="0">
                <a:solidFill>
                  <a:schemeClr val="bg1"/>
                </a:solidFill>
              </a:rPr>
              <a:t>RAHUL AHUJA</a:t>
            </a:r>
            <a:endParaRPr lang="en-IN" sz="2800" b="1" dirty="0" smtClean="0">
              <a:solidFill>
                <a:schemeClr val="bg1"/>
              </a:solidFill>
            </a:endParaRPr>
          </a:p>
          <a:p>
            <a:endParaRPr lang="en-IN" sz="2000" b="1" dirty="0">
              <a:solidFill>
                <a:schemeClr val="bg1"/>
              </a:solidFill>
            </a:endParaRPr>
          </a:p>
        </p:txBody>
      </p:sp>
      <p:pic>
        <p:nvPicPr>
          <p:cNvPr id="2050" name="Picture 2" descr="Data Science Internship in Noida at Flip Robo Technologies | Internshala">
            <a:extLst>
              <a:ext uri="{FF2B5EF4-FFF2-40B4-BE49-F238E27FC236}">
                <a16:creationId xmlns="" xmlns:a16="http://schemas.microsoft.com/office/drawing/2014/main" id="{225851B4-90AB-48AE-AE62-E3CDF43B5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257300"/>
            <a:ext cx="3546185" cy="105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598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23136" t="25133" r="32642" b="10405"/>
          <a:stretch/>
        </p:blipFill>
        <p:spPr>
          <a:xfrm>
            <a:off x="704850" y="1319212"/>
            <a:ext cx="11258550" cy="5272088"/>
          </a:xfrm>
          <a:prstGeom prst="rect">
            <a:avLst/>
          </a:prstGeom>
        </p:spPr>
      </p:pic>
    </p:spTree>
    <p:extLst>
      <p:ext uri="{BB962C8B-B14F-4D97-AF65-F5344CB8AC3E}">
        <p14:creationId xmlns:p14="http://schemas.microsoft.com/office/powerpoint/2010/main" val="14313815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74" y="-95990"/>
            <a:ext cx="10364451" cy="1596177"/>
          </a:xfrm>
        </p:spPr>
        <p:txBody>
          <a:bodyPr>
            <a:normAutofit/>
          </a:bodyPr>
          <a:lstStyle/>
          <a:p>
            <a:r>
              <a:rPr lang="en-US" sz="3200" u="sng" dirty="0">
                <a:solidFill>
                  <a:schemeClr val="tx1"/>
                </a:solidFill>
              </a:rPr>
              <a:t>Below is the actual data v/s prediction data</a:t>
            </a:r>
            <a:endParaRPr lang="en-US" sz="3200" dirty="0">
              <a:solidFill>
                <a:schemeClr val="tx1"/>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57200" y="1500187"/>
            <a:ext cx="9505950" cy="5053013"/>
          </a:xfrm>
          <a:prstGeom prst="rect">
            <a:avLst/>
          </a:prstGeom>
        </p:spPr>
      </p:pic>
    </p:spTree>
    <p:extLst>
      <p:ext uri="{BB962C8B-B14F-4D97-AF65-F5344CB8AC3E}">
        <p14:creationId xmlns:p14="http://schemas.microsoft.com/office/powerpoint/2010/main" val="3558558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 You Sign Images, Stock Photos &amp;amp; Vectors | Shutterstock">
            <a:extLst>
              <a:ext uri="{FF2B5EF4-FFF2-40B4-BE49-F238E27FC236}">
                <a16:creationId xmlns="" xmlns:a16="http://schemas.microsoft.com/office/drawing/2014/main" id="{BD0C7640-246B-4655-BBB1-0E41CA39C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84"/>
          <a:stretch/>
        </p:blipFill>
        <p:spPr bwMode="auto">
          <a:xfrm>
            <a:off x="1407560" y="1160981"/>
            <a:ext cx="9123451" cy="499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496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A901D3-BA3B-4A86-856B-9B3CA17D6A6B}"/>
              </a:ext>
            </a:extLst>
          </p:cNvPr>
          <p:cNvSpPr>
            <a:spLocks noGrp="1"/>
          </p:cNvSpPr>
          <p:nvPr>
            <p:ph type="title"/>
          </p:nvPr>
        </p:nvSpPr>
        <p:spPr>
          <a:xfrm>
            <a:off x="265176" y="0"/>
            <a:ext cx="6281928" cy="1283435"/>
          </a:xfrm>
        </p:spPr>
        <p:txBody>
          <a:bodyPr/>
          <a:lstStyle/>
          <a:p>
            <a:pPr algn="ctr"/>
            <a:r>
              <a:rPr lang="en-US" b="1" u="sng" dirty="0">
                <a:solidFill>
                  <a:schemeClr val="tx1"/>
                </a:solidFill>
                <a:effectLst/>
                <a:latin typeface="High Tower Text" panose="02040502050506030303" pitchFamily="18" charset="0"/>
                <a:ea typeface="Times New Roman" panose="02020603050405020304" pitchFamily="18" charset="0"/>
              </a:rPr>
              <a:t>INTRODUCTION</a:t>
            </a:r>
            <a:endParaRPr lang="en-IN" dirty="0">
              <a:solidFill>
                <a:schemeClr val="tx1"/>
              </a:solidFill>
            </a:endParaRPr>
          </a:p>
        </p:txBody>
      </p:sp>
      <p:sp>
        <p:nvSpPr>
          <p:cNvPr id="3" name="Content Placeholder 2">
            <a:extLst>
              <a:ext uri="{FF2B5EF4-FFF2-40B4-BE49-F238E27FC236}">
                <a16:creationId xmlns="" xmlns:a16="http://schemas.microsoft.com/office/drawing/2014/main" id="{FCBF3E67-FC9D-4B58-A0CC-F3E42F15E805}"/>
              </a:ext>
            </a:extLst>
          </p:cNvPr>
          <p:cNvSpPr>
            <a:spLocks noGrp="1"/>
          </p:cNvSpPr>
          <p:nvPr>
            <p:ph idx="1"/>
          </p:nvPr>
        </p:nvSpPr>
        <p:spPr>
          <a:xfrm>
            <a:off x="895350" y="1104900"/>
            <a:ext cx="10443210" cy="5600700"/>
          </a:xfrm>
        </p:spPr>
        <p:txBody>
          <a:bodyPr>
            <a:noAutofit/>
          </a:bodyPr>
          <a:lstStyle/>
          <a:p>
            <a:pPr marL="0" lvl="0" indent="0" algn="just">
              <a:lnSpc>
                <a:spcPct val="170000"/>
              </a:lnSpc>
              <a:buNone/>
            </a:pPr>
            <a:r>
              <a:rPr lang="en-US" b="1" u="sng" dirty="0">
                <a:effectLst/>
                <a:latin typeface="+mj-lt"/>
                <a:ea typeface="Times New Roman" panose="02020603050405020304" pitchFamily="18" charset="0"/>
              </a:rPr>
              <a:t>Business Problem</a:t>
            </a:r>
            <a:r>
              <a:rPr lang="en-US" strike="noStrike" dirty="0">
                <a:effectLst/>
                <a:latin typeface="+mj-lt"/>
                <a:ea typeface="Times New Roman" panose="02020603050405020304" pitchFamily="18" charset="0"/>
              </a:rPr>
              <a:t> </a:t>
            </a:r>
            <a:endParaRPr lang="en-US" strike="noStrike" dirty="0" smtClean="0">
              <a:effectLst/>
              <a:latin typeface="+mj-lt"/>
              <a:ea typeface="Times New Roman" panose="02020603050405020304" pitchFamily="18" charset="0"/>
            </a:endParaRPr>
          </a:p>
          <a:p>
            <a:pPr marL="0" lvl="0" indent="0" algn="just">
              <a:lnSpc>
                <a:spcPct val="170000"/>
              </a:lnSpc>
              <a:buNone/>
            </a:pPr>
            <a:endParaRPr lang="en-US" sz="1800" strike="noStrike" dirty="0">
              <a:effectLst/>
              <a:latin typeface="+mj-lt"/>
              <a:ea typeface="Times New Roman" panose="02020603050405020304" pitchFamily="18" charset="0"/>
            </a:endParaRPr>
          </a:p>
          <a:p>
            <a:pPr>
              <a:buFont typeface="Wingdings" pitchFamily="2" charset="2"/>
              <a:buChar char="Ø"/>
            </a:pPr>
            <a:r>
              <a:rPr lang="en-US" sz="2000" dirty="0" smtClean="0"/>
              <a:t>Nowadays</a:t>
            </a:r>
            <a:r>
              <a:rPr lang="en-US" sz="2000" dirty="0"/>
              <a:t>, the number of people using flights has increased significantly. </a:t>
            </a:r>
            <a:endParaRPr lang="en-US" sz="2000" dirty="0" smtClean="0"/>
          </a:p>
          <a:p>
            <a:pPr>
              <a:buFont typeface="Wingdings" pitchFamily="2" charset="2"/>
              <a:buChar char="Ø"/>
            </a:pPr>
            <a:r>
              <a:rPr lang="en-US" sz="2000" dirty="0" smtClean="0"/>
              <a:t>It </a:t>
            </a:r>
            <a:r>
              <a:rPr lang="en-US" sz="2000" dirty="0"/>
              <a:t>is difficult for airlines to maintain prices since prices change dynamically due to different conditions. That’s why we will try to use machine learning to solve this problem. </a:t>
            </a:r>
            <a:endParaRPr lang="en-US" sz="2000" dirty="0" smtClean="0"/>
          </a:p>
          <a:p>
            <a:pPr>
              <a:buFont typeface="Wingdings" pitchFamily="2" charset="2"/>
              <a:buChar char="Ø"/>
            </a:pPr>
            <a:r>
              <a:rPr lang="en-US" sz="2000" dirty="0" smtClean="0"/>
              <a:t>This </a:t>
            </a:r>
            <a:r>
              <a:rPr lang="en-US" sz="2000" dirty="0"/>
              <a:t>can help airlines by predicting what prices they can maintain. It can also help customers to predict future flight prices and plan their journey accordingly</a:t>
            </a:r>
            <a:r>
              <a:rPr lang="en-US" sz="2000" dirty="0" smtClean="0"/>
              <a:t>.</a:t>
            </a:r>
          </a:p>
          <a:p>
            <a:pPr>
              <a:buFont typeface="Wingdings" pitchFamily="2" charset="2"/>
              <a:buChar char="Ø"/>
            </a:pPr>
            <a:r>
              <a:rPr lang="en-US" sz="2000" dirty="0"/>
              <a:t>Anyone who has booked a flight ticket knows how unexpectedly the prices vary. The cheapest available ticket on a given flight gets more and less expensive over time. This usually happens as an attempt to maximize revenue based on </a:t>
            </a:r>
            <a:r>
              <a:rPr lang="en-US" sz="2000" dirty="0" smtClean="0"/>
              <a:t>–</a:t>
            </a:r>
          </a:p>
          <a:p>
            <a:r>
              <a:rPr lang="en-US" sz="2000" dirty="0"/>
              <a:t>1. Time of purchase patterns (making sure last-minute purchases are expensive)</a:t>
            </a:r>
          </a:p>
          <a:p>
            <a:r>
              <a:rPr lang="en-US" sz="2000" dirty="0"/>
              <a:t>2. Keeping the flight as full as they want it (raising prices on a flight which is filling up in order to reduce sales and hold back inventory for those expensive last-minute expensive purchases)</a:t>
            </a:r>
          </a:p>
          <a:p>
            <a:pPr>
              <a:buFont typeface="Wingdings" pitchFamily="2" charset="2"/>
              <a:buChar char="Ø"/>
            </a:pPr>
            <a:endParaRPr lang="en-US" sz="1800" dirty="0" smtClean="0"/>
          </a:p>
          <a:p>
            <a:pPr>
              <a:buFont typeface="Wingdings" pitchFamily="2" charset="2"/>
              <a:buChar char="Ø"/>
            </a:pPr>
            <a:endParaRPr lang="en-US" sz="1800" dirty="0"/>
          </a:p>
          <a:p>
            <a:pPr algn="just">
              <a:buFont typeface="Wingdings" pitchFamily="2" charset="2"/>
              <a:buChar char="Ø"/>
            </a:pPr>
            <a:endParaRPr lang="en-US" sz="1800" b="1" dirty="0">
              <a:latin typeface="+mj-lt"/>
            </a:endParaRPr>
          </a:p>
          <a:p>
            <a:pPr algn="just"/>
            <a:endParaRPr lang="en-IN" sz="1800" dirty="0">
              <a:latin typeface="+mj-lt"/>
            </a:endParaRPr>
          </a:p>
        </p:txBody>
      </p:sp>
    </p:spTree>
    <p:extLst>
      <p:ext uri="{BB962C8B-B14F-4D97-AF65-F5344CB8AC3E}">
        <p14:creationId xmlns:p14="http://schemas.microsoft.com/office/powerpoint/2010/main" val="3614345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4FFB2D4C-C54E-455A-82C4-D4E617ADCF78}"/>
              </a:ext>
            </a:extLst>
          </p:cNvPr>
          <p:cNvSpPr>
            <a:spLocks noGrp="1"/>
          </p:cNvSpPr>
          <p:nvPr>
            <p:ph type="title"/>
          </p:nvPr>
        </p:nvSpPr>
        <p:spPr>
          <a:xfrm>
            <a:off x="266700" y="0"/>
            <a:ext cx="7105650" cy="993913"/>
          </a:xfrm>
        </p:spPr>
        <p:txBody>
          <a:bodyPr>
            <a:normAutofit/>
          </a:bodyPr>
          <a:lstStyle/>
          <a:p>
            <a:r>
              <a:rPr lang="en-US" b="1" dirty="0"/>
              <a:t>Motivation for the Problem Undertaken</a:t>
            </a:r>
            <a:endParaRPr lang="en-IN" b="1" dirty="0"/>
          </a:p>
        </p:txBody>
      </p:sp>
      <p:sp>
        <p:nvSpPr>
          <p:cNvPr id="3" name="Text Placeholder 2">
            <a:extLst>
              <a:ext uri="{FF2B5EF4-FFF2-40B4-BE49-F238E27FC236}">
                <a16:creationId xmlns="" xmlns:a16="http://schemas.microsoft.com/office/drawing/2014/main" id="{B2CBECD4-D06A-40C6-8276-A5B6F3F0DBE8}"/>
              </a:ext>
            </a:extLst>
          </p:cNvPr>
          <p:cNvSpPr>
            <a:spLocks noGrp="1"/>
          </p:cNvSpPr>
          <p:nvPr>
            <p:ph type="body" sz="half" idx="2"/>
          </p:nvPr>
        </p:nvSpPr>
        <p:spPr>
          <a:xfrm>
            <a:off x="514350" y="1905000"/>
            <a:ext cx="10363200" cy="4133850"/>
          </a:xfrm>
        </p:spPr>
        <p:txBody>
          <a:bodyPr>
            <a:normAutofit lnSpcReduction="10000"/>
          </a:bodyPr>
          <a:lstStyle/>
          <a:p>
            <a:pPr algn="just"/>
            <a:r>
              <a:rPr lang="en-US" sz="3600" b="1" dirty="0">
                <a:solidFill>
                  <a:schemeClr val="bg1"/>
                </a:solidFill>
                <a:latin typeface="Calibri" panose="020F0502020204030204" pitchFamily="34" charset="0"/>
                <a:cs typeface="Calibri" panose="020F0502020204030204" pitchFamily="34" charset="0"/>
              </a:rPr>
              <a:t>The Motive behind doing this study and analysis is:</a:t>
            </a:r>
            <a:endParaRPr lang="en-IN" sz="3600" b="1" dirty="0">
              <a:solidFill>
                <a:schemeClr val="bg1"/>
              </a:solidFill>
              <a:latin typeface="Calibri" panose="020F0502020204030204" pitchFamily="34" charset="0"/>
              <a:cs typeface="Calibri" panose="020F0502020204030204" pitchFamily="34" charset="0"/>
            </a:endParaRPr>
          </a:p>
          <a:p>
            <a:pPr algn="just"/>
            <a:r>
              <a:rPr lang="en-US" sz="1800" dirty="0">
                <a:solidFill>
                  <a:schemeClr val="bg1"/>
                </a:solidFill>
                <a:latin typeface="Calibri" panose="020F0502020204030204" pitchFamily="34" charset="0"/>
                <a:cs typeface="Calibri" panose="020F0502020204030204" pitchFamily="34" charset="0"/>
              </a:rPr>
              <a:t> </a:t>
            </a:r>
            <a:endParaRPr lang="en-IN" sz="1800" dirty="0">
              <a:solidFill>
                <a:schemeClr val="bg1"/>
              </a:solidFill>
              <a:latin typeface="Calibri" panose="020F0502020204030204" pitchFamily="34" charset="0"/>
              <a:cs typeface="Calibri" panose="020F0502020204030204" pitchFamily="34" charset="0"/>
            </a:endParaRPr>
          </a:p>
          <a:p>
            <a:pPr marL="457200" lvl="0" indent="-457200" algn="l">
              <a:buFont typeface="Wingdings" pitchFamily="2" charset="2"/>
              <a:buChar char="q"/>
            </a:pPr>
            <a:r>
              <a:rPr lang="en-US" sz="2800" dirty="0">
                <a:solidFill>
                  <a:schemeClr val="bg1">
                    <a:lumMod val="95000"/>
                  </a:schemeClr>
                </a:solidFill>
              </a:rPr>
              <a:t>To build a model using Machine Learning in order to predict the fares of the flights.</a:t>
            </a:r>
          </a:p>
          <a:p>
            <a:pPr marL="457200" lvl="0" indent="-457200" algn="l">
              <a:buFont typeface="Wingdings" pitchFamily="2" charset="2"/>
              <a:buChar char="q"/>
            </a:pPr>
            <a:r>
              <a:rPr lang="en-US" sz="2800" dirty="0">
                <a:solidFill>
                  <a:schemeClr val="bg1">
                    <a:lumMod val="95000"/>
                  </a:schemeClr>
                </a:solidFill>
              </a:rPr>
              <a:t>To understand the purchase pattern of the flights. </a:t>
            </a:r>
          </a:p>
          <a:p>
            <a:pPr marL="457200" lvl="0" indent="-457200" algn="l">
              <a:buFont typeface="Wingdings" pitchFamily="2" charset="2"/>
              <a:buChar char="q"/>
            </a:pPr>
            <a:r>
              <a:rPr lang="en-US" sz="2800" dirty="0">
                <a:solidFill>
                  <a:schemeClr val="bg1">
                    <a:lumMod val="95000"/>
                  </a:schemeClr>
                </a:solidFill>
              </a:rPr>
              <a:t>To find out the variables are important to predict the price of flights. </a:t>
            </a:r>
          </a:p>
          <a:p>
            <a:pPr marL="457200" lvl="0" indent="-457200" algn="l">
              <a:buFont typeface="Wingdings" pitchFamily="2" charset="2"/>
              <a:buChar char="q"/>
            </a:pPr>
            <a:r>
              <a:rPr lang="en-US" sz="2800" dirty="0">
                <a:solidFill>
                  <a:schemeClr val="bg1">
                    <a:lumMod val="95000"/>
                  </a:schemeClr>
                </a:solidFill>
              </a:rPr>
              <a:t>To understand how do these variables describe the price of the flights. </a:t>
            </a:r>
          </a:p>
          <a:p>
            <a:pPr algn="just"/>
            <a:endParaRPr lang="en-IN" sz="1800" dirty="0">
              <a:solidFill>
                <a:schemeClr val="bg1"/>
              </a:solidFill>
            </a:endParaRPr>
          </a:p>
        </p:txBody>
      </p:sp>
    </p:spTree>
    <p:extLst>
      <p:ext uri="{BB962C8B-B14F-4D97-AF65-F5344CB8AC3E}">
        <p14:creationId xmlns:p14="http://schemas.microsoft.com/office/powerpoint/2010/main" val="20417453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0094A3-B1D9-46B4-9F75-140AA5A20D20}"/>
              </a:ext>
            </a:extLst>
          </p:cNvPr>
          <p:cNvSpPr>
            <a:spLocks noGrp="1"/>
          </p:cNvSpPr>
          <p:nvPr>
            <p:ph type="title"/>
          </p:nvPr>
        </p:nvSpPr>
        <p:spPr/>
        <p:txBody>
          <a:bodyPr>
            <a:normAutofit fontScale="90000"/>
          </a:bodyPr>
          <a:lstStyle/>
          <a:p>
            <a:r>
              <a:rPr lang="en-US" sz="3600" b="1" u="sng" dirty="0" smtClean="0">
                <a:effectLst/>
                <a:latin typeface="Calibri" panose="020F0502020204030204" pitchFamily="34" charset="0"/>
                <a:ea typeface="Times New Roman" panose="02020603050405020304" pitchFamily="18" charset="0"/>
              </a:rPr>
              <a:t>Data </a:t>
            </a:r>
            <a:r>
              <a:rPr lang="en-US" sz="3600" b="1" u="sng" dirty="0">
                <a:effectLst/>
                <a:latin typeface="Calibri" panose="020F0502020204030204" pitchFamily="34" charset="0"/>
                <a:ea typeface="Times New Roman" panose="02020603050405020304" pitchFamily="18" charset="0"/>
              </a:rPr>
              <a:t>Sources and their formats</a:t>
            </a:r>
            <a:endParaRPr lang="en-IN" b="1" dirty="0"/>
          </a:p>
        </p:txBody>
      </p:sp>
      <p:sp>
        <p:nvSpPr>
          <p:cNvPr id="3" name="Content Placeholder 2">
            <a:extLst>
              <a:ext uri="{FF2B5EF4-FFF2-40B4-BE49-F238E27FC236}">
                <a16:creationId xmlns="" xmlns:a16="http://schemas.microsoft.com/office/drawing/2014/main" id="{434B5BD8-061C-4100-B82E-564363EF0E9D}"/>
              </a:ext>
            </a:extLst>
          </p:cNvPr>
          <p:cNvSpPr>
            <a:spLocks noGrp="1"/>
          </p:cNvSpPr>
          <p:nvPr>
            <p:ph idx="1"/>
          </p:nvPr>
        </p:nvSpPr>
        <p:spPr>
          <a:xfrm>
            <a:off x="932823" y="2362200"/>
            <a:ext cx="10363827" cy="4495800"/>
          </a:xfrm>
        </p:spPr>
        <p:txBody>
          <a:bodyPr>
            <a:normAutofit/>
          </a:bodyPr>
          <a:lstStyle/>
          <a:p>
            <a:pPr lvl="0">
              <a:buFont typeface="Wingdings" pitchFamily="2" charset="2"/>
              <a:buChar char="q"/>
            </a:pPr>
            <a:r>
              <a:rPr lang="en-US" dirty="0"/>
              <a:t>The data has been scraped from the two websites from Makemytrip.com and Yatra.com. The Data has been gathered keeping base from Mumbai and Delhi</a:t>
            </a:r>
          </a:p>
          <a:p>
            <a:pPr lvl="0">
              <a:buFont typeface="Wingdings" pitchFamily="2" charset="2"/>
              <a:buChar char="q"/>
            </a:pPr>
            <a:r>
              <a:rPr lang="en-US" dirty="0"/>
              <a:t>Data contains 3010 entries each having 9 variables.</a:t>
            </a:r>
          </a:p>
          <a:p>
            <a:pPr lvl="0">
              <a:buFont typeface="Wingdings" pitchFamily="2" charset="2"/>
              <a:buChar char="q"/>
            </a:pPr>
            <a:r>
              <a:rPr lang="en-US" dirty="0"/>
              <a:t>Data contains no Null values.</a:t>
            </a:r>
          </a:p>
          <a:p>
            <a:pPr lvl="0">
              <a:buFont typeface="Wingdings" pitchFamily="2" charset="2"/>
              <a:buChar char="q"/>
            </a:pPr>
            <a:r>
              <a:rPr lang="en-US" dirty="0"/>
              <a:t>Data contains numerical as well as categorical variable. </a:t>
            </a:r>
          </a:p>
          <a:p>
            <a:endParaRPr lang="en-IN" b="1" dirty="0"/>
          </a:p>
        </p:txBody>
      </p:sp>
    </p:spTree>
    <p:extLst>
      <p:ext uri="{BB962C8B-B14F-4D97-AF65-F5344CB8AC3E}">
        <p14:creationId xmlns:p14="http://schemas.microsoft.com/office/powerpoint/2010/main" val="3321813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l="16767" t="57560" r="31763" b="9494"/>
          <a:stretch/>
        </p:blipFill>
        <p:spPr>
          <a:xfrm>
            <a:off x="800100" y="1540192"/>
            <a:ext cx="11068050" cy="3108008"/>
          </a:xfrm>
          <a:prstGeom prst="rect">
            <a:avLst/>
          </a:prstGeom>
        </p:spPr>
      </p:pic>
      <p:pic>
        <p:nvPicPr>
          <p:cNvPr id="6" name="Picture 5"/>
          <p:cNvPicPr/>
          <p:nvPr/>
        </p:nvPicPr>
        <p:blipFill rotWithShape="1">
          <a:blip r:embed="rId3"/>
          <a:srcRect l="16474" t="30863" r="59144" b="58328"/>
          <a:stretch/>
        </p:blipFill>
        <p:spPr>
          <a:xfrm>
            <a:off x="800100" y="5053012"/>
            <a:ext cx="11068050" cy="1309688"/>
          </a:xfrm>
          <a:prstGeom prst="rect">
            <a:avLst/>
          </a:prstGeom>
        </p:spPr>
      </p:pic>
    </p:spTree>
    <p:extLst>
      <p:ext uri="{BB962C8B-B14F-4D97-AF65-F5344CB8AC3E}">
        <p14:creationId xmlns:p14="http://schemas.microsoft.com/office/powerpoint/2010/main" val="3805703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B042EE-0132-4C85-94D2-F1A80F19788E}"/>
              </a:ext>
            </a:extLst>
          </p:cNvPr>
          <p:cNvSpPr>
            <a:spLocks noGrp="1"/>
          </p:cNvSpPr>
          <p:nvPr>
            <p:ph type="title"/>
          </p:nvPr>
        </p:nvSpPr>
        <p:spPr>
          <a:xfrm>
            <a:off x="147135" y="153699"/>
            <a:ext cx="8013843" cy="830139"/>
          </a:xfrm>
        </p:spPr>
        <p:txBody>
          <a:bodyPr>
            <a:normAutofit/>
          </a:bodyPr>
          <a:lstStyle/>
          <a:p>
            <a:r>
              <a:rPr lang="en-US" b="1" u="sng" dirty="0">
                <a:solidFill>
                  <a:schemeClr val="tx1"/>
                </a:solidFill>
                <a:effectLst/>
                <a:ea typeface="Times New Roman" panose="02020603050405020304" pitchFamily="18" charset="0"/>
              </a:rPr>
              <a:t>Data Pre-processing Done</a:t>
            </a:r>
            <a:endParaRPr lang="en-IN" b="1" dirty="0">
              <a:solidFill>
                <a:schemeClr val="tx1"/>
              </a:solidFill>
            </a:endParaRPr>
          </a:p>
        </p:txBody>
      </p:sp>
      <p:sp>
        <p:nvSpPr>
          <p:cNvPr id="3" name="Content Placeholder 2">
            <a:extLst>
              <a:ext uri="{FF2B5EF4-FFF2-40B4-BE49-F238E27FC236}">
                <a16:creationId xmlns="" xmlns:a16="http://schemas.microsoft.com/office/drawing/2014/main" id="{54A5FA46-6422-46CC-B1D3-BC09E0E2A0C5}"/>
              </a:ext>
            </a:extLst>
          </p:cNvPr>
          <p:cNvSpPr>
            <a:spLocks noGrp="1"/>
          </p:cNvSpPr>
          <p:nvPr>
            <p:ph idx="1"/>
          </p:nvPr>
        </p:nvSpPr>
        <p:spPr>
          <a:xfrm>
            <a:off x="914087" y="1158240"/>
            <a:ext cx="10363827" cy="5699760"/>
          </a:xfrm>
        </p:spPr>
        <p:txBody>
          <a:bodyPr>
            <a:normAutofit fontScale="85000" lnSpcReduction="20000"/>
          </a:bodyPr>
          <a:lstStyle/>
          <a:p>
            <a:pPr marL="0" indent="0">
              <a:buNone/>
            </a:pPr>
            <a:endParaRPr lang="en-US" dirty="0" smtClean="0"/>
          </a:p>
          <a:p>
            <a:pPr marL="0" indent="0">
              <a:buNone/>
            </a:pPr>
            <a:r>
              <a:rPr lang="en-US" dirty="0" smtClean="0"/>
              <a:t>Below </a:t>
            </a:r>
            <a:r>
              <a:rPr lang="en-US" dirty="0"/>
              <a:t>are the steps taking for pre-processing and cleaning the data for </a:t>
            </a:r>
            <a:r>
              <a:rPr lang="en-US" dirty="0" smtClean="0"/>
              <a:t>the analysis.</a:t>
            </a:r>
          </a:p>
          <a:p>
            <a:pPr marL="0" indent="0">
              <a:buNone/>
            </a:pPr>
            <a:endParaRPr lang="en-US" dirty="0"/>
          </a:p>
          <a:p>
            <a:pPr>
              <a:buFont typeface="Wingdings" pitchFamily="2" charset="2"/>
              <a:buChar char="q"/>
            </a:pPr>
            <a:r>
              <a:rPr lang="en-US" sz="2600" dirty="0" smtClean="0"/>
              <a:t>The </a:t>
            </a:r>
            <a:r>
              <a:rPr lang="en-US" sz="2600" dirty="0"/>
              <a:t>data has been scraped from MAKEMYTRIP.COM &amp; YATRA.COM and downloaded data has been compiled in excel sheet in .CSV format. </a:t>
            </a:r>
          </a:p>
          <a:p>
            <a:pPr lvl="0">
              <a:buFont typeface="Wingdings" pitchFamily="2" charset="2"/>
              <a:buChar char="q"/>
            </a:pPr>
            <a:r>
              <a:rPr lang="en-US" sz="2600" dirty="0"/>
              <a:t>The data is on both object and the integer/float format</a:t>
            </a:r>
          </a:p>
          <a:p>
            <a:pPr lvl="0">
              <a:buFont typeface="Wingdings" pitchFamily="2" charset="2"/>
              <a:buChar char="q"/>
            </a:pPr>
            <a:r>
              <a:rPr lang="en-US" sz="2600" dirty="0"/>
              <a:t>The train data has total 3090 rows and 9 columns. </a:t>
            </a:r>
          </a:p>
          <a:p>
            <a:pPr lvl="0">
              <a:buFont typeface="Wingdings" pitchFamily="2" charset="2"/>
              <a:buChar char="q"/>
            </a:pPr>
            <a:r>
              <a:rPr lang="en-US" sz="2600" dirty="0"/>
              <a:t>There are no null values in data. </a:t>
            </a:r>
            <a:endParaRPr lang="en-US" sz="2600" dirty="0" smtClean="0"/>
          </a:p>
          <a:p>
            <a:pPr lvl="0">
              <a:buFont typeface="Wingdings" pitchFamily="2" charset="2"/>
              <a:buChar char="q"/>
            </a:pPr>
            <a:r>
              <a:rPr lang="en-US" sz="2600" dirty="0"/>
              <a:t>Most of the data/columns are object type so we have to convert them into the integer format. </a:t>
            </a:r>
          </a:p>
          <a:p>
            <a:pPr lvl="0">
              <a:buFont typeface="Wingdings" pitchFamily="2" charset="2"/>
              <a:buChar char="q"/>
            </a:pPr>
            <a:r>
              <a:rPr lang="en-US" sz="2600" dirty="0"/>
              <a:t>There is some skewness in data which is removed in processing model</a:t>
            </a:r>
          </a:p>
          <a:p>
            <a:pPr lvl="0">
              <a:buFont typeface="Wingdings" pitchFamily="2" charset="2"/>
              <a:buChar char="q"/>
            </a:pPr>
            <a:r>
              <a:rPr lang="en-US" sz="2600" dirty="0"/>
              <a:t>The outliers are available in the data in Price and Duration column which has been removed before processing the Model. </a:t>
            </a:r>
          </a:p>
          <a:p>
            <a:pPr lvl="0">
              <a:buFont typeface="Wingdings" pitchFamily="2" charset="2"/>
              <a:buChar char="q"/>
            </a:pPr>
            <a:r>
              <a:rPr lang="en-US" sz="2600" dirty="0"/>
              <a:t>Rectified the string data for visualization. </a:t>
            </a:r>
          </a:p>
          <a:p>
            <a:pPr lvl="0">
              <a:buFont typeface="Wingdings" pitchFamily="2" charset="2"/>
              <a:buChar char="q"/>
            </a:pPr>
            <a:r>
              <a:rPr lang="en-US" sz="2600" dirty="0"/>
              <a:t>Used Label Encoder for converting the object data into Integer for further analysis. </a:t>
            </a:r>
          </a:p>
          <a:p>
            <a:pPr lvl="0"/>
            <a:endParaRPr lang="en-US" dirty="0"/>
          </a:p>
          <a:p>
            <a:pPr marL="0" indent="0">
              <a:lnSpc>
                <a:spcPct val="160000"/>
              </a:lnSpc>
              <a:spcBef>
                <a:spcPts val="0"/>
              </a:spcBef>
              <a:buNone/>
            </a:pPr>
            <a:endParaRPr lang="en-IN" dirty="0"/>
          </a:p>
        </p:txBody>
      </p:sp>
    </p:spTree>
    <p:extLst>
      <p:ext uri="{BB962C8B-B14F-4D97-AF65-F5344CB8AC3E}">
        <p14:creationId xmlns:p14="http://schemas.microsoft.com/office/powerpoint/2010/main" val="1702837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364451" cy="1271243"/>
          </a:xfrm>
        </p:spPr>
        <p:txBody>
          <a:bodyPr>
            <a:normAutofit/>
          </a:bodyPr>
          <a:lstStyle/>
          <a:p>
            <a:pPr lvl="0"/>
            <a:r>
              <a:rPr lang="en-US" b="1" u="sng" dirty="0">
                <a:solidFill>
                  <a:schemeClr val="tx1"/>
                </a:solidFill>
              </a:rPr>
              <a:t>Data Inputs- Logic- Output Relationships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a:buFont typeface="Wingdings" pitchFamily="2" charset="2"/>
              <a:buChar char="q"/>
            </a:pPr>
            <a:r>
              <a:rPr lang="en-US" sz="3200" dirty="0" smtClean="0"/>
              <a:t> The </a:t>
            </a:r>
            <a:r>
              <a:rPr lang="en-US" sz="3200" dirty="0"/>
              <a:t>data has been categorized into two and that has been </a:t>
            </a:r>
            <a:r>
              <a:rPr lang="en-US" sz="3200" dirty="0" smtClean="0"/>
              <a:t>  </a:t>
            </a:r>
            <a:br>
              <a:rPr lang="en-US" sz="3200" dirty="0" smtClean="0"/>
            </a:br>
            <a:r>
              <a:rPr lang="en-US" sz="3200" dirty="0" smtClean="0"/>
              <a:t> given </a:t>
            </a:r>
            <a:r>
              <a:rPr lang="en-US" sz="3200" dirty="0"/>
              <a:t>x and y. </a:t>
            </a:r>
          </a:p>
          <a:p>
            <a:pPr>
              <a:buFont typeface="Wingdings" pitchFamily="2" charset="2"/>
              <a:buChar char="q"/>
            </a:pPr>
            <a:r>
              <a:rPr lang="en-US" sz="3200" dirty="0" smtClean="0"/>
              <a:t> y </a:t>
            </a:r>
            <a:r>
              <a:rPr lang="en-US" sz="3200" dirty="0"/>
              <a:t>data contains the columns (Fare Price of the flight). </a:t>
            </a:r>
          </a:p>
          <a:p>
            <a:pPr>
              <a:buFont typeface="Wingdings" pitchFamily="2" charset="2"/>
              <a:buChar char="q"/>
            </a:pPr>
            <a:r>
              <a:rPr lang="en-US" sz="3200" dirty="0" smtClean="0"/>
              <a:t> x </a:t>
            </a:r>
            <a:r>
              <a:rPr lang="en-US" sz="3200" dirty="0"/>
              <a:t>data contains the complete data which includes Airline Name, Departure time, arrival time, source and destination locations, duration of the flight, total stops in the flight and date of the journey.  </a:t>
            </a:r>
          </a:p>
        </p:txBody>
      </p:sp>
    </p:spTree>
    <p:extLst>
      <p:ext uri="{BB962C8B-B14F-4D97-AF65-F5344CB8AC3E}">
        <p14:creationId xmlns:p14="http://schemas.microsoft.com/office/powerpoint/2010/main" val="23955734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B0CF55-5B44-48F4-A264-B9F46292EE16}"/>
              </a:ext>
            </a:extLst>
          </p:cNvPr>
          <p:cNvSpPr>
            <a:spLocks noGrp="1"/>
          </p:cNvSpPr>
          <p:nvPr>
            <p:ph type="title"/>
          </p:nvPr>
        </p:nvSpPr>
        <p:spPr>
          <a:xfrm>
            <a:off x="0" y="108931"/>
            <a:ext cx="9113179" cy="963703"/>
          </a:xfrm>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40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Model/s Development and Evaluation</a:t>
            </a:r>
            <a:r>
              <a:rPr kumimoji="0" lang="en-US" altLang="en-US"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endParaRPr lang="en-IN" dirty="0"/>
          </a:p>
        </p:txBody>
      </p:sp>
      <p:sp>
        <p:nvSpPr>
          <p:cNvPr id="3" name="Content Placeholder 2">
            <a:extLst>
              <a:ext uri="{FF2B5EF4-FFF2-40B4-BE49-F238E27FC236}">
                <a16:creationId xmlns="" xmlns:a16="http://schemas.microsoft.com/office/drawing/2014/main" id="{D5B843C4-D0CE-4F12-BC30-D793BE755613}"/>
              </a:ext>
            </a:extLst>
          </p:cNvPr>
          <p:cNvSpPr>
            <a:spLocks noGrp="1"/>
          </p:cNvSpPr>
          <p:nvPr>
            <p:ph idx="1"/>
          </p:nvPr>
        </p:nvSpPr>
        <p:spPr>
          <a:xfrm>
            <a:off x="457200" y="1327666"/>
            <a:ext cx="11334750" cy="5073134"/>
          </a:xfrm>
          <a:solidFill>
            <a:schemeClr val="accent1">
              <a:lumMod val="75000"/>
            </a:schemeClr>
          </a:solidFill>
        </p:spPr>
        <p:txBody>
          <a:bodyPr>
            <a:normAutofit/>
          </a:bodyPr>
          <a:lstStyle/>
          <a:p>
            <a:r>
              <a:rPr kumimoji="0" lang="en-US" altLang="en-US" sz="24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Identification of possible problem-solving approaches (methods) Visualizations</a:t>
            </a:r>
            <a:endParaRPr lang="en-IN" sz="2400" b="1" dirty="0"/>
          </a:p>
        </p:txBody>
      </p:sp>
      <p:sp>
        <p:nvSpPr>
          <p:cNvPr id="17" name="Rectangle 14">
            <a:extLst>
              <a:ext uri="{FF2B5EF4-FFF2-40B4-BE49-F238E27FC236}">
                <a16:creationId xmlns="" xmlns:a16="http://schemas.microsoft.com/office/drawing/2014/main" id="{B366AEAE-1BBC-4675-A41F-8B0454005202}"/>
              </a:ext>
            </a:extLst>
          </p:cNvPr>
          <p:cNvSpPr>
            <a:spLocks noChangeArrowheads="1"/>
          </p:cNvSpPr>
          <p:nvPr/>
        </p:nvSpPr>
        <p:spPr bwMode="auto">
          <a:xfrm>
            <a:off x="457200" y="70247"/>
            <a:ext cx="154080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3025" algn="l"/>
              </a:tabLst>
              <a:defRPr>
                <a:solidFill>
                  <a:schemeClr val="tx1"/>
                </a:solidFill>
                <a:latin typeface="Arial" panose="020B0604020202020204" pitchFamily="34" charset="0"/>
              </a:defRPr>
            </a:lvl1pPr>
            <a:lvl2pPr eaLnBrk="0" fontAlgn="base" hangingPunct="0">
              <a:spcBef>
                <a:spcPct val="0"/>
              </a:spcBef>
              <a:spcAft>
                <a:spcPct val="0"/>
              </a:spcAft>
              <a:tabLst>
                <a:tab pos="1343025" algn="l"/>
              </a:tabLst>
              <a:defRPr>
                <a:solidFill>
                  <a:schemeClr val="tx1"/>
                </a:solidFill>
                <a:latin typeface="Arial" panose="020B0604020202020204" pitchFamily="34" charset="0"/>
              </a:defRPr>
            </a:lvl2pPr>
            <a:lvl3pPr eaLnBrk="0" fontAlgn="base" hangingPunct="0">
              <a:spcBef>
                <a:spcPct val="0"/>
              </a:spcBef>
              <a:spcAft>
                <a:spcPct val="0"/>
              </a:spcAft>
              <a:tabLst>
                <a:tab pos="1343025" algn="l"/>
              </a:tabLst>
              <a:defRPr>
                <a:solidFill>
                  <a:schemeClr val="tx1"/>
                </a:solidFill>
                <a:latin typeface="Arial" panose="020B0604020202020204" pitchFamily="34" charset="0"/>
              </a:defRPr>
            </a:lvl3pPr>
            <a:lvl4pPr eaLnBrk="0" fontAlgn="base" hangingPunct="0">
              <a:spcBef>
                <a:spcPct val="0"/>
              </a:spcBef>
              <a:spcAft>
                <a:spcPct val="0"/>
              </a:spcAft>
              <a:tabLst>
                <a:tab pos="1343025" algn="l"/>
              </a:tabLst>
              <a:defRPr>
                <a:solidFill>
                  <a:schemeClr val="tx1"/>
                </a:solidFill>
                <a:latin typeface="Arial" panose="020B0604020202020204" pitchFamily="34" charset="0"/>
              </a:defRPr>
            </a:lvl4pPr>
            <a:lvl5pPr eaLnBrk="0" fontAlgn="base" hangingPunct="0">
              <a:spcBef>
                <a:spcPct val="0"/>
              </a:spcBef>
              <a:spcAft>
                <a:spcPct val="0"/>
              </a:spcAft>
              <a:tabLst>
                <a:tab pos="1343025" algn="l"/>
              </a:tabLst>
              <a:defRPr>
                <a:solidFill>
                  <a:schemeClr val="tx1"/>
                </a:solidFill>
                <a:latin typeface="Arial" panose="020B0604020202020204" pitchFamily="34" charset="0"/>
              </a:defRPr>
            </a:lvl5pPr>
            <a:lvl6pPr eaLnBrk="0" fontAlgn="base" hangingPunct="0">
              <a:spcBef>
                <a:spcPct val="0"/>
              </a:spcBef>
              <a:spcAft>
                <a:spcPct val="0"/>
              </a:spcAft>
              <a:tabLst>
                <a:tab pos="1343025" algn="l"/>
              </a:tabLst>
              <a:defRPr>
                <a:solidFill>
                  <a:schemeClr val="tx1"/>
                </a:solidFill>
                <a:latin typeface="Arial" panose="020B0604020202020204" pitchFamily="34" charset="0"/>
              </a:defRPr>
            </a:lvl6pPr>
            <a:lvl7pPr eaLnBrk="0" fontAlgn="base" hangingPunct="0">
              <a:spcBef>
                <a:spcPct val="0"/>
              </a:spcBef>
              <a:spcAft>
                <a:spcPct val="0"/>
              </a:spcAft>
              <a:tabLst>
                <a:tab pos="1343025" algn="l"/>
              </a:tabLst>
              <a:defRPr>
                <a:solidFill>
                  <a:schemeClr val="tx1"/>
                </a:solidFill>
                <a:latin typeface="Arial" panose="020B0604020202020204" pitchFamily="34" charset="0"/>
              </a:defRPr>
            </a:lvl7pPr>
            <a:lvl8pPr eaLnBrk="0" fontAlgn="base" hangingPunct="0">
              <a:spcBef>
                <a:spcPct val="0"/>
              </a:spcBef>
              <a:spcAft>
                <a:spcPct val="0"/>
              </a:spcAft>
              <a:tabLst>
                <a:tab pos="1343025" algn="l"/>
              </a:tabLst>
              <a:defRPr>
                <a:solidFill>
                  <a:schemeClr val="tx1"/>
                </a:solidFill>
                <a:latin typeface="Arial" panose="020B0604020202020204" pitchFamily="34" charset="0"/>
              </a:defRPr>
            </a:lvl8pPr>
            <a:lvl9pPr eaLnBrk="0" fontAlgn="base" hangingPunct="0">
              <a:spcBef>
                <a:spcPct val="0"/>
              </a:spcBef>
              <a:spcAft>
                <a:spcPct val="0"/>
              </a:spcAft>
              <a:tabLst>
                <a:tab pos="1343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343025" algn="l"/>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343025" algn="l"/>
              </a:tabLst>
            </a:pPr>
            <a:r>
              <a:rPr kumimoji="0" lang="en-US" altLang="en-US" sz="2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343025"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 xmlns:a16="http://schemas.microsoft.com/office/drawing/2014/main" id="{4C80D77E-6E1E-4726-B4C9-EAE24754382A}"/>
              </a:ext>
            </a:extLst>
          </p:cNvPr>
          <p:cNvSpPr>
            <a:spLocks noChangeArrowheads="1"/>
          </p:cNvSpPr>
          <p:nvPr/>
        </p:nvSpPr>
        <p:spPr bwMode="auto">
          <a:xfrm>
            <a:off x="1" y="958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838200" y="1853684"/>
            <a:ext cx="10572750" cy="4591050"/>
          </a:xfrm>
          <a:prstGeom prst="rect">
            <a:avLst/>
          </a:prstGeom>
        </p:spPr>
      </p:pic>
    </p:spTree>
    <p:extLst>
      <p:ext uri="{BB962C8B-B14F-4D97-AF65-F5344CB8AC3E}">
        <p14:creationId xmlns:p14="http://schemas.microsoft.com/office/powerpoint/2010/main" val="11585841"/>
      </p:ext>
    </p:extLst>
  </p:cSld>
  <p:clrMapOvr>
    <a:masterClrMapping/>
  </p:clrMapOvr>
  <p:timing>
    <p:tnLst>
      <p:par>
        <p:cTn id="1" dur="indefinite" restart="never" nodeType="tmRoot"/>
      </p:par>
    </p:tnLst>
  </p:timing>
</p:sld>
</file>

<file path=ppt/theme/theme1.xml><?xml version="1.0" encoding="utf-8"?>
<a:theme xmlns:a="http://schemas.openxmlformats.org/drawingml/2006/main" name="29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2916</Template>
  <TotalTime>513</TotalTime>
  <Words>348</Words>
  <Application>Microsoft Office PowerPoint</Application>
  <PresentationFormat>Custom</PresentationFormat>
  <Paragraphs>56</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2916</vt:lpstr>
      <vt:lpstr>PowerPoint Presentation</vt:lpstr>
      <vt:lpstr>“FLIGHT PRICE PREDICTION”</vt:lpstr>
      <vt:lpstr>INTRODUCTION</vt:lpstr>
      <vt:lpstr>Motivation for the Problem Undertaken</vt:lpstr>
      <vt:lpstr>Data Sources and their formats</vt:lpstr>
      <vt:lpstr>PowerPoint Presentation</vt:lpstr>
      <vt:lpstr>Data Pre-processing Done</vt:lpstr>
      <vt:lpstr>Data Inputs- Logic- Output Relationships </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Findings of the study</vt:lpstr>
      <vt:lpstr>Conclusions of the Study</vt:lpstr>
      <vt:lpstr>PowerPoint Presentation</vt:lpstr>
      <vt:lpstr>PowerPoint Presentation</vt:lpstr>
      <vt:lpstr>Below is the actual data v/s prediction data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Shonali Ahuja</dc:creator>
  <cp:lastModifiedBy>Admin</cp:lastModifiedBy>
  <cp:revision>50</cp:revision>
  <dcterms:created xsi:type="dcterms:W3CDTF">2021-11-16T06:13:58Z</dcterms:created>
  <dcterms:modified xsi:type="dcterms:W3CDTF">2022-02-03T18:03:41Z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